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3" r:id="rId9"/>
    <p:sldId id="271" r:id="rId10"/>
    <p:sldId id="27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F1D91-B270-4C3A-808C-1403C18F752D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138D4-BDC7-4989-B3AF-8008768CD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93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92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18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4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11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38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42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53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31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80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6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23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FE7C-881C-4A27-A44C-B675E26F4D46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D374-84E2-4F63-A98E-B98215C90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50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1331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11494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Thème</a:t>
            </a:r>
            <a:r>
              <a:rPr lang="en-US" sz="4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: La Santé</a:t>
            </a:r>
            <a:endParaRPr lang="fr-FR" sz="4400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2627" y="5877272"/>
            <a:ext cx="91533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Sylvain </a:t>
            </a:r>
            <a:r>
              <a:rPr lang="en-US" sz="2000" b="1" dirty="0" err="1" smtClean="0"/>
              <a:t>Grégoire</a:t>
            </a:r>
            <a:endParaRPr lang="en-US" sz="2000" b="1" dirty="0" smtClean="0"/>
          </a:p>
          <a:p>
            <a:pPr algn="ctr"/>
            <a:r>
              <a:rPr lang="en-US" dirty="0" err="1" smtClean="0"/>
              <a:t>Année</a:t>
            </a:r>
            <a:r>
              <a:rPr lang="en-US" dirty="0" smtClean="0"/>
              <a:t> </a:t>
            </a:r>
            <a:r>
              <a:rPr lang="en-US" dirty="0" err="1" smtClean="0"/>
              <a:t>scolaire</a:t>
            </a:r>
            <a:r>
              <a:rPr lang="en-US" dirty="0" smtClean="0"/>
              <a:t> 2015-2016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18413" y="548680"/>
            <a:ext cx="2907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Physique-chimie </a:t>
            </a:r>
          </a:p>
          <a:p>
            <a:pPr algn="ctr"/>
            <a:r>
              <a:rPr lang="fr-FR" sz="2400" dirty="0" smtClean="0"/>
              <a:t>2nde</a:t>
            </a:r>
            <a:endParaRPr lang="fr-FR" sz="2400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89947" y="3212976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Chapitre 1 : Analyse de signaux périodiques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2613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3"/>
            <a:ext cx="914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10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205387" y="908720"/>
            <a:ext cx="7938613" cy="5949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2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/>
              <a:t>4) Signaux anatomiques</a:t>
            </a: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1205387" y="1124744"/>
            <a:ext cx="7938613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fr-FR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28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Signaux anatomiques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fr-FR" sz="2000" dirty="0" err="1">
                <a:solidFill>
                  <a:schemeClr val="tx1"/>
                </a:solidFill>
              </a:rPr>
              <a:t>Le corps humain présente de nombreux phénomènes périodiques  observables électriquement : </a:t>
            </a:r>
          </a:p>
          <a:p>
            <a:pPr marL="800100" lvl="1" indent="-342900" algn="just">
              <a:buFontTx/>
              <a:buChar char="-"/>
            </a:pPr>
            <a:r>
              <a:rPr lang="fr-FR" sz="2000" dirty="0" err="1" smtClean="0">
                <a:solidFill>
                  <a:schemeClr val="tx1"/>
                </a:solidFill>
              </a:rPr>
              <a:t>Electrocardiogramme ; battements du cœur</a:t>
            </a:r>
          </a:p>
          <a:p>
            <a:pPr lvl="1" algn="just"/>
            <a:endParaRPr lang="fr-FR" sz="2000" dirty="0" err="1" smtClean="0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fr-FR" sz="2000" dirty="0" err="1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fr-FR" sz="2000" dirty="0" err="1" smtClean="0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fr-FR" sz="2000" dirty="0" err="1">
                <a:solidFill>
                  <a:schemeClr val="tx1"/>
                </a:solidFill>
              </a:rPr>
              <a:t>Electroencéphalogramme ; activité du cerveau</a:t>
            </a:r>
          </a:p>
          <a:p>
            <a:pPr marL="800100" lvl="1" indent="-342900" algn="just">
              <a:buFontTx/>
              <a:buChar char="-"/>
            </a:pPr>
            <a:endParaRPr lang="fr-FR" sz="2000" dirty="0" err="1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fr-FR" sz="2000" dirty="0" err="1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fr-FR" sz="2000" dirty="0" err="1">
              <a:solidFill>
                <a:schemeClr val="tx1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fr-FR" sz="2000" dirty="0" err="1" smtClean="0">
                <a:solidFill>
                  <a:schemeClr val="tx1"/>
                </a:solidFill>
              </a:rPr>
              <a:t>Electromyogramme ; activité des muscles</a:t>
            </a:r>
          </a:p>
          <a:p>
            <a:pPr marL="800100" lvl="1" indent="-342900" algn="just">
              <a:buFont typeface="Arial" panose="020B0604020202020204" pitchFamily="34" charset="0"/>
              <a:buChar char="-"/>
            </a:pP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804" y="2390993"/>
            <a:ext cx="2001328" cy="163955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3682" y="4492208"/>
            <a:ext cx="2263450" cy="169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2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1) Chapitre 1 : Analyse des signaux périodiques</a:t>
            </a:r>
            <a:endParaRPr lang="fr-FR" sz="4000" b="1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475656" y="1124745"/>
            <a:ext cx="7668344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I-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Phénomène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périodique</a:t>
            </a:r>
            <a:endParaRPr lang="en-US" sz="2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Exemples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/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pic>
        <p:nvPicPr>
          <p:cNvPr id="1026" name="Picture 2" descr="http://www.ac-nice.fr/clea/lunap/html/Revolution/revolu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81" y="2060848"/>
            <a:ext cx="2562445" cy="224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ontrezine.com/wp-content/uploads/2014/01/Carti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71" y="2060848"/>
            <a:ext cx="2338949" cy="224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Elect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828" y="2487679"/>
            <a:ext cx="2810000" cy="139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542275" y="4725144"/>
            <a:ext cx="207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Rotation de la Terre 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906617" y="4725144"/>
            <a:ext cx="220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Rotation des aiguilles d’une montre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124419" y="4725144"/>
            <a:ext cx="215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Battements du cœur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1190694" y="5373216"/>
            <a:ext cx="7953306" cy="107721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Un phénomène est dit </a:t>
            </a:r>
            <a:r>
              <a:rPr lang="fr-FR" sz="3200" b="1" dirty="0" smtClean="0">
                <a:solidFill>
                  <a:schemeClr val="bg1"/>
                </a:solidFill>
              </a:rPr>
              <a:t>périodique</a:t>
            </a:r>
            <a:r>
              <a:rPr lang="fr-FR" sz="3200" dirty="0" smtClean="0">
                <a:solidFill>
                  <a:schemeClr val="bg1"/>
                </a:solidFill>
              </a:rPr>
              <a:t> s’il se renouvelle régulièrement dans le temps</a:t>
            </a:r>
            <a:r>
              <a:rPr lang="fr-FR" sz="2400" dirty="0" smtClean="0">
                <a:solidFill>
                  <a:schemeClr val="bg1"/>
                </a:solidFill>
              </a:rPr>
              <a:t>. 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7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605" y="0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3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185294" y="1124744"/>
            <a:ext cx="799521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Possibilité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d’en</a:t>
            </a:r>
            <a:r>
              <a:rPr lang="en-US" sz="2000" dirty="0" smtClean="0">
                <a:solidFill>
                  <a:schemeClr val="tx1"/>
                </a:solidFill>
              </a:rPr>
              <a:t> observer sous </a:t>
            </a:r>
            <a:r>
              <a:rPr lang="en-US" sz="2000" dirty="0" err="1" smtClean="0">
                <a:solidFill>
                  <a:schemeClr val="tx1"/>
                </a:solidFill>
              </a:rPr>
              <a:t>forme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signaux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électriques</a:t>
            </a:r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Rappel de 3ème : 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Un signal 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périodique est </a:t>
            </a:r>
            <a:r>
              <a:rPr lang="fr-FR" sz="2000" dirty="0">
                <a:solidFill>
                  <a:schemeClr val="tx1"/>
                </a:solidFill>
              </a:rPr>
              <a:t>un signal électrique </a:t>
            </a:r>
            <a:r>
              <a:rPr lang="fr-FR" sz="2000" dirty="0" smtClean="0">
                <a:solidFill>
                  <a:schemeClr val="tx1"/>
                </a:solidFill>
              </a:rPr>
              <a:t>dont </a:t>
            </a:r>
            <a:r>
              <a:rPr lang="fr-FR" sz="2000" dirty="0">
                <a:solidFill>
                  <a:schemeClr val="tx1"/>
                </a:solidFill>
              </a:rPr>
              <a:t>la tension prend les mêmes valeurs sur des </a:t>
            </a:r>
            <a:r>
              <a:rPr lang="fr-FR" sz="2000" dirty="0" smtClean="0">
                <a:solidFill>
                  <a:schemeClr val="tx1"/>
                </a:solidFill>
              </a:rPr>
              <a:t>intervalles de </a:t>
            </a:r>
            <a:r>
              <a:rPr lang="fr-FR" sz="2000" dirty="0">
                <a:solidFill>
                  <a:schemeClr val="tx1"/>
                </a:solidFill>
              </a:rPr>
              <a:t>temps réguliers. La plus petite partie du signal permettant de le reproduire est </a:t>
            </a:r>
            <a:r>
              <a:rPr lang="fr-FR" sz="2000" dirty="0" smtClean="0">
                <a:solidFill>
                  <a:schemeClr val="tx1"/>
                </a:solidFill>
              </a:rPr>
              <a:t>appelé </a:t>
            </a:r>
            <a:r>
              <a:rPr lang="fr-FR" sz="2000" b="1" dirty="0">
                <a:solidFill>
                  <a:schemeClr val="tx1"/>
                </a:solidFill>
              </a:rPr>
              <a:t>motif élémentaire</a:t>
            </a:r>
            <a:r>
              <a:rPr lang="fr-FR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Cours</a:t>
            </a:r>
            <a:r>
              <a:rPr lang="en-US" sz="2800" dirty="0" smtClean="0">
                <a:solidFill>
                  <a:schemeClr val="tx1"/>
                </a:solidFill>
              </a:rPr>
              <a:t> pdf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6" descr="Résultat de recherche d'images pour &quot;cellul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8" descr="Résultat de recherche d'images pour &quot;cellul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Résultat de recherche d'images pour &quot;cellul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ZoneTexte 2055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/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>
                <a:solidFill>
                  <a:prstClr val="white">
                    <a:lumMod val="65000"/>
                  </a:prst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pic>
        <p:nvPicPr>
          <p:cNvPr id="2051" name="Picture 3" descr="C:\Users\Sylvain\Desktop\Activité indépendante\Support cours\2nde\Physique Chimie\1- Santé\4- Signaux périodiques\moti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38267"/>
            <a:ext cx="7704856" cy="408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29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1205387" y="1124745"/>
            <a:ext cx="7938613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II-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signaux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périodiques</a:t>
            </a:r>
            <a:endParaRPr lang="en-US" sz="2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lvl="1" algn="just"/>
            <a:r>
              <a:rPr lang="en-US" sz="2000" i="1" u="sng" dirty="0" smtClean="0">
                <a:solidFill>
                  <a:schemeClr val="tx1"/>
                </a:solidFill>
              </a:rPr>
              <a:t>A-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Paramètres</a:t>
            </a:r>
            <a:r>
              <a:rPr lang="en-US" sz="2000" i="1" u="sng" dirty="0" smtClean="0">
                <a:solidFill>
                  <a:schemeClr val="tx1"/>
                </a:solidFill>
              </a:rPr>
              <a:t>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temporels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Considérons</a:t>
            </a:r>
            <a:r>
              <a:rPr lang="en-US" sz="2000" dirty="0" smtClean="0">
                <a:solidFill>
                  <a:schemeClr val="tx1"/>
                </a:solidFill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</a:rPr>
              <a:t>cours</a:t>
            </a:r>
            <a:r>
              <a:rPr lang="en-US" sz="2000" dirty="0" smtClean="0">
                <a:solidFill>
                  <a:schemeClr val="tx1"/>
                </a:solidFill>
              </a:rPr>
              <a:t> de physique par </a:t>
            </a:r>
            <a:r>
              <a:rPr lang="en-US" sz="2000" dirty="0" err="1" smtClean="0">
                <a:solidFill>
                  <a:schemeClr val="tx1"/>
                </a:solidFill>
              </a:rPr>
              <a:t>semaine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La </a:t>
            </a:r>
            <a:r>
              <a:rPr lang="en-US" sz="2000" dirty="0" err="1" smtClean="0">
                <a:solidFill>
                  <a:schemeClr val="tx1"/>
                </a:solidFill>
              </a:rPr>
              <a:t>période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correspondra</a:t>
            </a:r>
            <a:r>
              <a:rPr lang="en-US" sz="2000" dirty="0" smtClean="0">
                <a:solidFill>
                  <a:schemeClr val="tx1"/>
                </a:solidFill>
              </a:rPr>
              <a:t> au temps qui </a:t>
            </a:r>
            <a:r>
              <a:rPr lang="en-US" sz="2000" dirty="0" err="1" smtClean="0">
                <a:solidFill>
                  <a:schemeClr val="tx1"/>
                </a:solidFill>
              </a:rPr>
              <a:t>sépare</a:t>
            </a:r>
            <a:r>
              <a:rPr lang="en-US" sz="2000" dirty="0" smtClean="0">
                <a:solidFill>
                  <a:schemeClr val="tx1"/>
                </a:solidFill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</a:rPr>
              <a:t>cours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soit</a:t>
            </a:r>
            <a:r>
              <a:rPr lang="en-US" sz="2000" dirty="0" smtClean="0">
                <a:solidFill>
                  <a:schemeClr val="tx1"/>
                </a:solidFill>
              </a:rPr>
              <a:t> ½ </a:t>
            </a:r>
            <a:r>
              <a:rPr lang="en-US" sz="2000" dirty="0" err="1" smtClean="0">
                <a:solidFill>
                  <a:schemeClr val="tx1"/>
                </a:solidFill>
              </a:rPr>
              <a:t>semaine</a:t>
            </a:r>
            <a:r>
              <a:rPr lang="en-US" sz="2000" dirty="0" smtClean="0">
                <a:solidFill>
                  <a:schemeClr val="tx1"/>
                </a:solidFill>
              </a:rPr>
              <a:t> en </a:t>
            </a:r>
            <a:r>
              <a:rPr lang="en-US" sz="2000" dirty="0" err="1" smtClean="0">
                <a:solidFill>
                  <a:schemeClr val="tx1"/>
                </a:solidFill>
              </a:rPr>
              <a:t>moyenne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4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/>
              <a:t>2) </a:t>
            </a:r>
            <a:r>
              <a:rPr lang="fr-FR" sz="1200" dirty="0"/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311478" y="4132237"/>
            <a:ext cx="7797026" cy="1384995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La </a:t>
            </a:r>
            <a:r>
              <a:rPr lang="fr-FR" sz="2800" b="1" dirty="0">
                <a:solidFill>
                  <a:schemeClr val="bg1"/>
                </a:solidFill>
              </a:rPr>
              <a:t>période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-&gt; Temps </a:t>
            </a:r>
            <a:r>
              <a:rPr lang="fr-FR" sz="2800" dirty="0">
                <a:solidFill>
                  <a:schemeClr val="bg1"/>
                </a:solidFill>
              </a:rPr>
              <a:t>qui s’écoule avant qu’un motif élémentaire ne se </a:t>
            </a:r>
            <a:r>
              <a:rPr lang="fr-FR" sz="2800" dirty="0" smtClean="0">
                <a:solidFill>
                  <a:schemeClr val="bg1"/>
                </a:solidFill>
              </a:rPr>
              <a:t>répète</a:t>
            </a:r>
            <a:r>
              <a:rPr lang="fr-FR" sz="2800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Se </a:t>
            </a:r>
            <a:r>
              <a:rPr lang="fr-FR" sz="2800" dirty="0">
                <a:solidFill>
                  <a:schemeClr val="bg1"/>
                </a:solidFill>
              </a:rPr>
              <a:t>note </a:t>
            </a:r>
            <a:r>
              <a:rPr lang="fr-FR" sz="2800" dirty="0" smtClean="0">
                <a:solidFill>
                  <a:schemeClr val="bg1"/>
                </a:solidFill>
              </a:rPr>
              <a:t>T et s’exprime </a:t>
            </a:r>
            <a:r>
              <a:rPr lang="fr-FR" sz="2800" dirty="0">
                <a:solidFill>
                  <a:schemeClr val="bg1"/>
                </a:solidFill>
              </a:rPr>
              <a:t>en </a:t>
            </a:r>
            <a:r>
              <a:rPr lang="fr-FR" sz="2800" b="1" dirty="0" smtClean="0">
                <a:solidFill>
                  <a:schemeClr val="bg1"/>
                </a:solidFill>
              </a:rPr>
              <a:t>secondes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</p:spTree>
    <p:extLst>
      <p:ext uri="{BB962C8B-B14F-4D97-AF65-F5344CB8AC3E}">
        <p14:creationId xmlns:p14="http://schemas.microsoft.com/office/powerpoint/2010/main" val="29634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1205387" y="1124744"/>
            <a:ext cx="7938613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II-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signaux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périodiques</a:t>
            </a:r>
            <a:endParaRPr lang="en-US" sz="2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lvl="1" algn="just"/>
            <a:r>
              <a:rPr lang="en-US" sz="2000" i="1" u="sng" dirty="0" smtClean="0">
                <a:solidFill>
                  <a:schemeClr val="tx1"/>
                </a:solidFill>
              </a:rPr>
              <a:t>A-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Paramètres</a:t>
            </a:r>
            <a:r>
              <a:rPr lang="en-US" sz="2000" i="1" u="sng" dirty="0" smtClean="0">
                <a:solidFill>
                  <a:schemeClr val="tx1"/>
                </a:solidFill>
              </a:rPr>
              <a:t>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temporels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Considérons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toujours</a:t>
            </a:r>
            <a:r>
              <a:rPr lang="en-US" sz="2000" dirty="0" smtClean="0">
                <a:solidFill>
                  <a:schemeClr val="tx1"/>
                </a:solidFill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</a:rPr>
              <a:t>cours</a:t>
            </a:r>
            <a:r>
              <a:rPr lang="en-US" sz="2000" dirty="0" smtClean="0">
                <a:solidFill>
                  <a:schemeClr val="tx1"/>
                </a:solidFill>
              </a:rPr>
              <a:t> de physique par </a:t>
            </a:r>
            <a:r>
              <a:rPr lang="en-US" sz="2000" dirty="0" err="1" smtClean="0">
                <a:solidFill>
                  <a:schemeClr val="tx1"/>
                </a:solidFill>
              </a:rPr>
              <a:t>semaine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La </a:t>
            </a:r>
            <a:r>
              <a:rPr lang="en-US" sz="2000" dirty="0" err="1" smtClean="0">
                <a:solidFill>
                  <a:schemeClr val="tx1"/>
                </a:solidFill>
              </a:rPr>
              <a:t>fréquence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correspondra</a:t>
            </a:r>
            <a:r>
              <a:rPr lang="en-US" sz="2000" dirty="0" smtClean="0">
                <a:solidFill>
                  <a:schemeClr val="tx1"/>
                </a:solidFill>
              </a:rPr>
              <a:t> au </a:t>
            </a:r>
            <a:r>
              <a:rPr lang="en-US" sz="2000" dirty="0" err="1" smtClean="0">
                <a:solidFill>
                  <a:schemeClr val="tx1"/>
                </a:solidFill>
              </a:rPr>
              <a:t>nombre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cours</a:t>
            </a:r>
            <a:r>
              <a:rPr lang="en-US" sz="2000" dirty="0" smtClean="0">
                <a:solidFill>
                  <a:schemeClr val="tx1"/>
                </a:solidFill>
              </a:rPr>
              <a:t> par </a:t>
            </a:r>
            <a:r>
              <a:rPr lang="en-US" sz="2000" dirty="0" err="1" smtClean="0">
                <a:solidFill>
                  <a:schemeClr val="tx1"/>
                </a:solidFill>
              </a:rPr>
              <a:t>semaine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soit</a:t>
            </a:r>
            <a:r>
              <a:rPr lang="en-US" sz="2000" dirty="0" smtClean="0">
                <a:solidFill>
                  <a:schemeClr val="tx1"/>
                </a:solidFill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</a:rPr>
              <a:t>cours</a:t>
            </a:r>
            <a:r>
              <a:rPr lang="en-US" sz="2000" dirty="0" smtClean="0">
                <a:solidFill>
                  <a:schemeClr val="tx1"/>
                </a:solidFill>
              </a:rPr>
              <a:t> par </a:t>
            </a:r>
            <a:r>
              <a:rPr lang="en-US" sz="2000" dirty="0" err="1" smtClean="0">
                <a:solidFill>
                  <a:schemeClr val="tx1"/>
                </a:solidFill>
              </a:rPr>
              <a:t>semaine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5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/>
              <a:t>2) </a:t>
            </a:r>
            <a:r>
              <a:rPr lang="fr-FR" sz="1200" dirty="0"/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259632" y="4102446"/>
            <a:ext cx="7811720" cy="2092881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dirty="0">
                <a:solidFill>
                  <a:schemeClr val="bg1"/>
                </a:solidFill>
              </a:rPr>
              <a:t>La</a:t>
            </a:r>
            <a:r>
              <a:rPr lang="fr-FR" sz="2600" b="1" dirty="0">
                <a:solidFill>
                  <a:schemeClr val="bg1"/>
                </a:solidFill>
              </a:rPr>
              <a:t> fréquence </a:t>
            </a:r>
            <a:r>
              <a:rPr lang="fr-FR" sz="2600" b="1" dirty="0" smtClean="0">
                <a:solidFill>
                  <a:schemeClr val="bg1"/>
                </a:solidFill>
              </a:rPr>
              <a:t>-&gt; </a:t>
            </a:r>
            <a:r>
              <a:rPr lang="fr-FR" sz="2600" dirty="0" smtClean="0">
                <a:solidFill>
                  <a:schemeClr val="bg1"/>
                </a:solidFill>
              </a:rPr>
              <a:t>nombre </a:t>
            </a:r>
            <a:r>
              <a:rPr lang="fr-FR" sz="2600" dirty="0">
                <a:solidFill>
                  <a:schemeClr val="bg1"/>
                </a:solidFill>
              </a:rPr>
              <a:t>de périodes </a:t>
            </a:r>
            <a:r>
              <a:rPr lang="fr-FR" sz="2600" dirty="0" smtClean="0">
                <a:solidFill>
                  <a:schemeClr val="bg1"/>
                </a:solidFill>
              </a:rPr>
              <a:t>par unité de temps. Se </a:t>
            </a:r>
            <a:r>
              <a:rPr lang="fr-FR" sz="2600" dirty="0">
                <a:solidFill>
                  <a:schemeClr val="bg1"/>
                </a:solidFill>
              </a:rPr>
              <a:t>note f et </a:t>
            </a:r>
            <a:r>
              <a:rPr lang="fr-FR" sz="2600" dirty="0" smtClean="0">
                <a:solidFill>
                  <a:schemeClr val="bg1"/>
                </a:solidFill>
              </a:rPr>
              <a:t>s’exprime:</a:t>
            </a:r>
          </a:p>
          <a:p>
            <a:pPr algn="ctr"/>
            <a:r>
              <a:rPr lang="fr-FR" sz="2600" b="1" dirty="0" smtClean="0">
                <a:solidFill>
                  <a:schemeClr val="bg1"/>
                </a:solidFill>
              </a:rPr>
              <a:t>f = 1/T </a:t>
            </a:r>
            <a:r>
              <a:rPr lang="fr-FR" sz="2600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fr-FR" sz="2600" dirty="0" smtClean="0">
                <a:solidFill>
                  <a:schemeClr val="bg1"/>
                </a:solidFill>
              </a:rPr>
              <a:t>T exprimée en secondes (s).</a:t>
            </a:r>
          </a:p>
          <a:p>
            <a:pPr algn="ctr"/>
            <a:r>
              <a:rPr lang="fr-FR" sz="2600" dirty="0" smtClean="0">
                <a:solidFill>
                  <a:schemeClr val="bg1"/>
                </a:solidFill>
              </a:rPr>
              <a:t>f exprimée en s</a:t>
            </a:r>
            <a:r>
              <a:rPr lang="fr-FR" sz="2600" baseline="30000" dirty="0" smtClean="0">
                <a:solidFill>
                  <a:schemeClr val="bg1"/>
                </a:solidFill>
              </a:rPr>
              <a:t>-1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smtClean="0">
                <a:solidFill>
                  <a:schemeClr val="bg1"/>
                </a:solidFill>
              </a:rPr>
              <a:t>= </a:t>
            </a:r>
            <a:r>
              <a:rPr lang="fr-FR" sz="2600" b="1" dirty="0" smtClean="0">
                <a:solidFill>
                  <a:schemeClr val="bg1"/>
                </a:solidFill>
              </a:rPr>
              <a:t>hertz (Hz)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</p:spTree>
    <p:extLst>
      <p:ext uri="{BB962C8B-B14F-4D97-AF65-F5344CB8AC3E}">
        <p14:creationId xmlns:p14="http://schemas.microsoft.com/office/powerpoint/2010/main" val="29212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1205387" y="1124744"/>
            <a:ext cx="7938613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i="1" u="sng" dirty="0" smtClean="0">
                <a:solidFill>
                  <a:schemeClr val="tx1"/>
                </a:solidFill>
              </a:rPr>
              <a:t>B-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Paramètres</a:t>
            </a:r>
            <a:r>
              <a:rPr lang="en-US" sz="2000" i="1" u="sng" dirty="0" smtClean="0">
                <a:solidFill>
                  <a:schemeClr val="tx1"/>
                </a:solidFill>
              </a:rPr>
              <a:t> </a:t>
            </a:r>
            <a:r>
              <a:rPr lang="en-US" sz="2000" i="1" u="sng" dirty="0" err="1" smtClean="0">
                <a:solidFill>
                  <a:schemeClr val="tx1"/>
                </a:solidFill>
              </a:rPr>
              <a:t>électriques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Si </a:t>
            </a:r>
            <a:r>
              <a:rPr lang="en-US" sz="2800" dirty="0" err="1" smtClean="0">
                <a:solidFill>
                  <a:schemeClr val="tx1"/>
                </a:solidFill>
              </a:rPr>
              <a:t>U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min</a:t>
            </a:r>
            <a:r>
              <a:rPr lang="en-US" sz="2800" dirty="0" smtClean="0">
                <a:solidFill>
                  <a:schemeClr val="tx1"/>
                </a:solidFill>
              </a:rPr>
              <a:t> = - </a:t>
            </a:r>
            <a:r>
              <a:rPr lang="en-US" sz="2800" dirty="0" err="1" smtClean="0">
                <a:solidFill>
                  <a:schemeClr val="tx1"/>
                </a:solidFill>
              </a:rPr>
              <a:t>U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max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U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max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l’amplitude</a:t>
            </a:r>
            <a:r>
              <a:rPr lang="en-US" sz="2800" dirty="0" smtClean="0">
                <a:solidFill>
                  <a:schemeClr val="tx1"/>
                </a:solidFill>
              </a:rPr>
              <a:t> du signal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6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/>
              <a:t>2) </a:t>
            </a:r>
            <a:r>
              <a:rPr lang="fr-FR" sz="1200" dirty="0"/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259632" y="1960384"/>
            <a:ext cx="7811720" cy="892552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chemeClr val="bg1"/>
                </a:solidFill>
              </a:rPr>
              <a:t>Tension maximale </a:t>
            </a:r>
            <a:r>
              <a:rPr lang="fr-FR" sz="2600" dirty="0">
                <a:solidFill>
                  <a:schemeClr val="bg1"/>
                </a:solidFill>
              </a:rPr>
              <a:t>du signal (</a:t>
            </a:r>
            <a:r>
              <a:rPr lang="fr-FR" sz="2600" dirty="0" err="1">
                <a:solidFill>
                  <a:schemeClr val="bg1"/>
                </a:solidFill>
              </a:rPr>
              <a:t>Umax</a:t>
            </a:r>
            <a:r>
              <a:rPr lang="fr-FR" sz="2600" dirty="0">
                <a:solidFill>
                  <a:schemeClr val="bg1"/>
                </a:solidFill>
              </a:rPr>
              <a:t>) et </a:t>
            </a:r>
            <a:r>
              <a:rPr lang="fr-FR" sz="2600" b="1" dirty="0">
                <a:solidFill>
                  <a:schemeClr val="bg1"/>
                </a:solidFill>
              </a:rPr>
              <a:t>minimale</a:t>
            </a:r>
            <a:r>
              <a:rPr lang="fr-FR" sz="2600" dirty="0">
                <a:solidFill>
                  <a:schemeClr val="bg1"/>
                </a:solidFill>
              </a:rPr>
              <a:t> (</a:t>
            </a:r>
            <a:r>
              <a:rPr lang="fr-FR" sz="2600" dirty="0" err="1">
                <a:solidFill>
                  <a:schemeClr val="bg1"/>
                </a:solidFill>
              </a:rPr>
              <a:t>Umin</a:t>
            </a:r>
            <a:r>
              <a:rPr lang="fr-FR" sz="2600" dirty="0" smtClean="0">
                <a:solidFill>
                  <a:schemeClr val="bg1"/>
                </a:solidFill>
              </a:rPr>
              <a:t>).</a:t>
            </a:r>
          </a:p>
          <a:p>
            <a:pPr algn="ctr"/>
            <a:r>
              <a:rPr lang="fr-FR" sz="2600" dirty="0" smtClean="0">
                <a:solidFill>
                  <a:schemeClr val="bg1"/>
                </a:solidFill>
              </a:rPr>
              <a:t>Exprimées en </a:t>
            </a:r>
            <a:r>
              <a:rPr lang="fr-FR" sz="2600" b="1" dirty="0" smtClean="0">
                <a:solidFill>
                  <a:schemeClr val="bg1"/>
                </a:solidFill>
              </a:rPr>
              <a:t>Volts (V)</a:t>
            </a:r>
            <a:endParaRPr lang="fr-FR" sz="2600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04" y="3156554"/>
            <a:ext cx="5273978" cy="264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8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7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475656" y="908720"/>
            <a:ext cx="7668344" cy="5949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fr-FR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fr-FR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L'oscilloscope</a:t>
            </a:r>
            <a:endParaRPr lang="en-US" sz="2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1100" i="1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2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/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263434" y="5237976"/>
            <a:ext cx="7797026" cy="954107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Permet de représenter la tension d'un signal électrique quelle que soit sa nature.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291" y="1621617"/>
            <a:ext cx="5517312" cy="314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8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205387" y="908720"/>
            <a:ext cx="7938613" cy="5949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2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/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205387" y="1124744"/>
            <a:ext cx="7938613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fr-FR" sz="2000" i="1" u="sng" dirty="0">
                <a:solidFill>
                  <a:schemeClr val="tx1"/>
                </a:solidFill>
              </a:rPr>
              <a:t>A- Sensibilité horizontale ou vitesse de balayage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259632" y="4102446"/>
            <a:ext cx="7811720" cy="1292662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dirty="0">
                <a:solidFill>
                  <a:schemeClr val="bg1"/>
                </a:solidFill>
              </a:rPr>
              <a:t>Il s'agit de l'échelle horizontale, c'est-à-dire le temps que met le spot à parcourir 1 division (carreau). Elle se note Sh ou B et  </a:t>
            </a:r>
            <a:r>
              <a:rPr lang="fr-FR" sz="2600" dirty="0" smtClean="0">
                <a:solidFill>
                  <a:schemeClr val="bg1"/>
                </a:solidFill>
              </a:rPr>
              <a:t>s’exprime en s/div.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418" y="1799305"/>
            <a:ext cx="21145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75" y="0"/>
            <a:ext cx="91533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0">
                <a:schemeClr val="accent3">
                  <a:lumMod val="0"/>
                  <a:lumOff val="100000"/>
                </a:schemeClr>
              </a:gs>
              <a:gs pos="89000">
                <a:schemeClr val="bg1">
                  <a:lumMod val="65000"/>
                </a:schemeClr>
              </a:gs>
              <a:gs pos="10000">
                <a:schemeClr val="accent3">
                  <a:lumMod val="0"/>
                  <a:lumOff val="100000"/>
                </a:schemeClr>
              </a:gs>
              <a:gs pos="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41368"/>
            <a:ext cx="9144000" cy="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79894" y="764703"/>
            <a:ext cx="10800" cy="59766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7624" y="764704"/>
            <a:ext cx="7956376" cy="10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27" y="4554"/>
            <a:ext cx="392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2E906-BDB4-4610-9F00-F1707523A00C}" type="slidenum">
              <a:rPr lang="fr-FR" sz="2000" smtClean="0">
                <a:solidFill>
                  <a:schemeClr val="bg1"/>
                </a:solidFill>
              </a:rPr>
              <a:pPr/>
              <a:t>9</a:t>
            </a:fld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205387" y="908720"/>
            <a:ext cx="7938613" cy="5949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utoShape 8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0" descr="Résultat de recherche d'images pour &quot;modèle ato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2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Résultat de recherche d'images pour &quot;système solair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-45602" y="6279703"/>
            <a:ext cx="125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Physique-chimie </a:t>
            </a:r>
          </a:p>
          <a:p>
            <a:pPr algn="ctr"/>
            <a:r>
              <a:rPr lang="fr-FR" sz="1200" dirty="0" smtClean="0"/>
              <a:t>2nde</a:t>
            </a:r>
            <a:endParaRPr lang="fr-FR" sz="1200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179894" y="0"/>
            <a:ext cx="7964106" cy="76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1) Chapitre 1 : Analyse des signaux périodiques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-30908" y="1412776"/>
            <a:ext cx="12216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 algn="ctr">
              <a:buAutoNum type="arabicParenR"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Phénomène périodique</a:t>
            </a:r>
          </a:p>
          <a:p>
            <a:pPr marL="342900" indent="-342900" algn="ctr">
              <a:buAutoNum type="arabicParenR"/>
            </a:pPr>
            <a:endParaRPr lang="fr-FR" sz="1400" dirty="0" smtClean="0"/>
          </a:p>
          <a:p>
            <a:pPr lvl="0"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2)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Caractéristiques des signaux périodiques</a:t>
            </a:r>
          </a:p>
          <a:p>
            <a:pPr algn="ctr"/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/>
              <a:t>3) Oscilloscope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4) Signaux anatomiques</a:t>
            </a: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205387" y="1124744"/>
            <a:ext cx="7938613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fr-FR" sz="2000" i="1" u="sng" dirty="0">
                <a:solidFill>
                  <a:schemeClr val="tx1"/>
                </a:solidFill>
              </a:rPr>
              <a:t>B- Sensibilité verticale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arenR" startAt="2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82713" y="1655473"/>
            <a:ext cx="6201532" cy="1292662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dirty="0">
                <a:solidFill>
                  <a:schemeClr val="bg1"/>
                </a:solidFill>
              </a:rPr>
              <a:t>Il s'agit de l'échelle verticale, c'est-à-dire la tension représentée par 1 division (carreau). Elle se note Sv et  </a:t>
            </a:r>
            <a:r>
              <a:rPr lang="fr-FR" sz="2600" dirty="0" smtClean="0">
                <a:solidFill>
                  <a:schemeClr val="bg1"/>
                </a:solidFill>
              </a:rPr>
              <a:t>s’exprime en V/div.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525" y="1522983"/>
            <a:ext cx="1543050" cy="218122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7329" y="3081351"/>
            <a:ext cx="44323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515</Words>
  <Application>Microsoft Office PowerPoint</Application>
  <PresentationFormat>Affichage à l'écran (4:3)</PresentationFormat>
  <Paragraphs>227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Gregoire</dc:creator>
  <cp:lastModifiedBy>Sylvain Gregoire</cp:lastModifiedBy>
  <cp:revision>206</cp:revision>
  <dcterms:created xsi:type="dcterms:W3CDTF">2015-08-30T09:07:04Z</dcterms:created>
  <dcterms:modified xsi:type="dcterms:W3CDTF">2015-09-06T20:38:35Z</dcterms:modified>
</cp:coreProperties>
</file>